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1"/>
  </p:notesMasterIdLst>
  <p:handoutMasterIdLst>
    <p:handoutMasterId r:id="rId102"/>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398" r:id="rId93"/>
    <p:sldId id="399" r:id="rId94"/>
    <p:sldId id="400" r:id="rId95"/>
    <p:sldId id="401" r:id="rId96"/>
    <p:sldId id="402" r:id="rId97"/>
    <p:sldId id="403" r:id="rId98"/>
    <p:sldId id="397" r:id="rId99"/>
    <p:sldId id="26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339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12/25/2024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A0E9-2365-383E-380B-7581066E8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E15C-6215-98B4-74B8-2113BC77B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5B9E5-C382-C98F-97C7-B376225D988F}"/>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B76FD73E-C9B9-6B24-BC7E-6820CA99A929}"/>
              </a:ext>
            </a:extLst>
          </p:cNvPr>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226740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83F8D-A618-B3AF-1CD5-D7D6FD4F1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24D98-61DD-ECA7-27B5-E5CE520AB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448CF-2F3A-B24B-8BB4-0ECF0B9C48F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81205C4B-9AA1-DB93-F74A-59CB8D097D93}"/>
              </a:ext>
            </a:extLst>
          </p:cNvPr>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46316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9E7B-B822-3888-0D26-6DAFBD925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BDAE1-A973-ACC9-A8FF-0CF0D7061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AC69A-AFB3-1762-0DA2-C3DCC387550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E69E4AB4-CA83-1334-C25C-73E4F2197F30}"/>
              </a:ext>
            </a:extLst>
          </p:cNvPr>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191143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E13F-FB28-2A40-6309-827CD1C5F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45040-9FE5-7180-82E1-39B78FB76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6E0C-D504-106F-0977-DEF1B31407BB}"/>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504E5FF7-095C-6966-86D9-08CEC466EEE5}"/>
              </a:ext>
            </a:extLst>
          </p:cNvPr>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385281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E376-C86E-7FD1-AE88-8308525C9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6C70A-7274-AE11-0B57-4719FD2BA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E82F2-FCDD-DA8A-666C-6DE6CCD29661}"/>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C9E17D39-9B70-C00D-0AC3-0F7C6FB7C069}"/>
              </a:ext>
            </a:extLst>
          </p:cNvPr>
          <p:cNvSpPr>
            <a:spLocks noGrp="1"/>
          </p:cNvSpPr>
          <p:nvPr>
            <p:ph type="sldNum" sz="quarter" idx="5"/>
          </p:nvPr>
        </p:nvSpPr>
        <p:spPr/>
        <p:txBody>
          <a:bodyPr/>
          <a:lstStyle/>
          <a:p>
            <a:fld id="{22289C57-55D7-40A4-A101-E74FAC7A092B}" type="slidenum">
              <a:rPr lang="en-US" smtClean="0"/>
              <a:t>93</a:t>
            </a:fld>
            <a:endParaRPr lang="en-US" dirty="0"/>
          </a:p>
        </p:txBody>
      </p:sp>
    </p:spTree>
    <p:extLst>
      <p:ext uri="{BB962C8B-B14F-4D97-AF65-F5344CB8AC3E}">
        <p14:creationId xmlns:p14="http://schemas.microsoft.com/office/powerpoint/2010/main" val="4236097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A6AF9-E7CB-D7C8-0366-26A5A15FB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0447E-24B1-0ADC-0B6D-F54FE35CC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5F70B-64D8-12BB-7A5E-57F53D9F6637}"/>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DE42C79E-8721-C968-4656-B014A1D65DF3}"/>
              </a:ext>
            </a:extLst>
          </p:cNvPr>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3305912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be encrypted</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only (no mongo pods are allowed)</a:t>
            </a:r>
          </a:p>
          <a:p>
            <a:pPr marL="285750" indent="-285750">
              <a:buFont typeface="Wingdings" panose="05000000000000000000" pitchFamily="2" charset="2"/>
              <a:buChar char="q"/>
            </a:pPr>
            <a:r>
              <a:rPr lang="en-US" sz="1600" dirty="0"/>
              <a:t>By default, scheduler will schedule all sort of pods based on resource </a:t>
            </a:r>
            <a:r>
              <a:rPr lang="en-US" sz="1600" dirty="0" err="1"/>
              <a:t>reqt</a:t>
            </a:r>
            <a:endParaRPr lang="en-US" sz="1600" dirty="0"/>
          </a:p>
          <a:p>
            <a:pPr marL="285750" indent="-285750">
              <a:buFont typeface="Wingdings" panose="05000000000000000000" pitchFamily="2" charset="2"/>
              <a:buChar char="q"/>
            </a:pPr>
            <a:r>
              <a:rPr lang="en-US" sz="1600" dirty="0"/>
              <a:t>But for this case, we can prevent mongo pods getting scheduled on this node by tainting the node</a:t>
            </a:r>
          </a:p>
          <a:p>
            <a:pPr marL="285750" indent="-285750">
              <a:buFont typeface="Wingdings" panose="05000000000000000000" pitchFamily="2" charset="2"/>
              <a:buChar char="q"/>
            </a:pPr>
            <a:r>
              <a:rPr lang="en-US" sz="1600" dirty="0"/>
              <a:t>And only frontend pods are preferred to get scheduled on this node, this can be achieved  by applying tolerations on frontend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pPr marL="285750" indent="-285750">
              <a:buFont typeface="Wingdings" panose="05000000000000000000" pitchFamily="2" charset="2"/>
              <a:buChar char="q"/>
            </a:pPr>
            <a:r>
              <a:rPr lang="en-US" sz="1600" dirty="0">
                <a:solidFill>
                  <a:srgbClr val="FF0000"/>
                </a:solidFill>
              </a:rPr>
              <a:t>But it's guaranteed that pods that don’t tolerate taints, won’t be placed. Taints and Toleration works more in favor of rejection than scheduling</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 to fulfill requests</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monitoing</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readiness_deployment.yaml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\monitoring\\</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a:t>
            </a:r>
            <a:r>
              <a:rPr lang="en-US" sz="1300" dirty="0" err="1">
                <a:solidFill>
                  <a:srgbClr val="7030A0"/>
                </a:solidFill>
                <a:latin typeface="Abadi" panose="020B0604020104020204" pitchFamily="34" charset="0"/>
              </a:rPr>
              <a:t>py</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Mostly pods are for continuous running application or process, for one time activity there is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can store data on NFS, Cloud, External Storages etc., </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15820" y="931975"/>
            <a:ext cx="7912360"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489433" cy="517664"/>
          </a:xfrm>
        </p:spPr>
        <p:txBody>
          <a:bodyPr>
            <a:normAutofit/>
          </a:bodyPr>
          <a:lstStyle/>
          <a:p>
            <a:r>
              <a:rPr lang="en-US" sz="2400" dirty="0"/>
              <a:t>Pod 2 POD - MONGO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TEST</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Try solving by referring kubernetes </a:t>
            </a:r>
            <a:r>
              <a:rPr lang="en-US" dirty="0" err="1"/>
              <a:t>documentaion</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344C-EF8D-DAF1-1E6E-796218474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FB372-A049-2B64-2605-4B966C2308C3}"/>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023C9BBD-54FC-C0A1-CBDF-85E8D37EE6C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CF18CE6F-4A93-3225-2F7D-27291C7D320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11" name="Text Placeholder 2">
            <a:extLst>
              <a:ext uri="{FF2B5EF4-FFF2-40B4-BE49-F238E27FC236}">
                <a16:creationId xmlns:a16="http://schemas.microsoft.com/office/drawing/2014/main" id="{268E29D2-1481-A4C4-E0E8-F0E7F73B793F}"/>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an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web server with following instructions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runs on PORT 80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can be installed with following commands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yum update -y and yum install -y httpd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should serve content from index.html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 index.html from /var/www/html/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ENTRYPOINT will be /</a:t>
            </a:r>
            <a:r>
              <a:rPr lang="en-US" sz="1600" b="0" dirty="0" err="1">
                <a:solidFill>
                  <a:srgbClr val="7CA668"/>
                </a:solidFill>
                <a:effectLst/>
                <a:latin typeface="Consolas" panose="020B0609020204030204" pitchFamily="49" charset="0"/>
              </a:rPr>
              <a:t>usr</a:t>
            </a:r>
            <a:r>
              <a:rPr lang="en-US" sz="1600" b="0" dirty="0">
                <a:solidFill>
                  <a:srgbClr val="7CA668"/>
                </a:solidFill>
                <a:effectLst/>
                <a:latin typeface="Consolas" panose="020B0609020204030204" pitchFamily="49" charset="0"/>
              </a:rPr>
              <a:t>/</a:t>
            </a:r>
            <a:r>
              <a:rPr lang="en-US" sz="1600" b="0" dirty="0" err="1">
                <a:solidFill>
                  <a:srgbClr val="7CA668"/>
                </a:solidFill>
                <a:effectLst/>
                <a:latin typeface="Consolas" panose="020B0609020204030204" pitchFamily="49" charset="0"/>
              </a:rPr>
              <a:t>sbin</a:t>
            </a:r>
            <a:r>
              <a:rPr lang="en-US" sz="1600" b="0" dirty="0">
                <a:solidFill>
                  <a:srgbClr val="7CA668"/>
                </a:solidFill>
                <a:effectLst/>
                <a:latin typeface="Consolas" panose="020B0609020204030204" pitchFamily="49" charset="0"/>
              </a:rPr>
              <a:t>/httpd -D FOREGROUND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container should have user specified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application should display message "Hello DevOps Team, Welcome"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Test changing the display message without rebuilding the image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885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754D-CD92-555D-0507-110F1A99A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FE1AF-9E45-F8F4-CA58-FEA79681BF1A}"/>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7CAC933-D1A1-354E-C460-CEF4498893E8}"/>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5B6740-3E23-0E30-E4D5-FB63B53E0E5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11" name="Text Placeholder 2">
            <a:extLst>
              <a:ext uri="{FF2B5EF4-FFF2-40B4-BE49-F238E27FC236}">
                <a16:creationId xmlns:a16="http://schemas.microsoft.com/office/drawing/2014/main" id="{71AA92F6-E1A0-96DF-963D-A8BBA526D89C}"/>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pod of same image with labels app=</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and tier=frontend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4)</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keep the pod running created in step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for the same, and ensure 4 copies are running</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5)</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need to have deployment,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and pods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with 2 replicas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scale up the pod to 4 replicas in Imperative way</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From </a:t>
            </a:r>
            <a:r>
              <a:rPr lang="en-US" sz="1600" b="0" dirty="0" err="1">
                <a:solidFill>
                  <a:srgbClr val="7CA668"/>
                </a:solidFill>
                <a:effectLst/>
                <a:latin typeface="Consolas" panose="020B0609020204030204" pitchFamily="49" charset="0"/>
              </a:rPr>
              <a:t>hereonwards</a:t>
            </a:r>
            <a:r>
              <a:rPr lang="en-US" sz="1600" b="0" dirty="0">
                <a:solidFill>
                  <a:srgbClr val="7CA668"/>
                </a:solidFill>
                <a:effectLst/>
                <a:latin typeface="Consolas" panose="020B0609020204030204" pitchFamily="49" charset="0"/>
              </a:rPr>
              <a:t>, you should be creating all artifacts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 so ensure you are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AND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should get pods with kubectl get pods command without specifying namespace </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09445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8F49-506D-F6C9-B663-21EE1D2EF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D235-472B-E47E-92B6-B853B3C8647E}"/>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DAC869F8-7DFA-E872-C4FA-8D6F2C3920D3}"/>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2CFC9463-2E44-353C-7390-1081B7DA0B8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11" name="Text Placeholder 2">
            <a:extLst>
              <a:ext uri="{FF2B5EF4-FFF2-40B4-BE49-F238E27FC236}">
                <a16:creationId xmlns:a16="http://schemas.microsoft.com/office/drawing/2014/main" id="{AEF74741-0307-A7B3-950D-1A8D5BFEAB1A}"/>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6)</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delete all the kubernetes artifacts</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7)</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same pod on each of the node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8)</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Change the display message </a:t>
            </a:r>
            <a:r>
              <a:rPr lang="en-US" sz="1600" b="0" dirty="0" err="1">
                <a:solidFill>
                  <a:srgbClr val="7CA668"/>
                </a:solidFill>
                <a:effectLst/>
                <a:latin typeface="Consolas" panose="020B0609020204030204" pitchFamily="49" charset="0"/>
              </a:rPr>
              <a:t>to"Hello</a:t>
            </a:r>
            <a:r>
              <a:rPr lang="en-US" sz="1600" b="0" dirty="0">
                <a:solidFill>
                  <a:srgbClr val="7CA668"/>
                </a:solidFill>
                <a:effectLst/>
                <a:latin typeface="Consolas" panose="020B0609020204030204" pitchFamily="49" charset="0"/>
              </a:rPr>
              <a:t> DevOps Team, Welcome to Cloud Session"</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recreate all the pods</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9)</a:t>
            </a:r>
            <a:endParaRPr lang="en-US" sz="20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create pod and login to pod with non root user</a:t>
            </a:r>
            <a:endParaRPr lang="en-US" sz="2000" b="0" dirty="0">
              <a:solidFill>
                <a:srgbClr val="FFFFFF"/>
              </a:solidFill>
              <a:effectLst/>
              <a:latin typeface="Consolas" panose="020B0609020204030204" pitchFamily="49" charset="0"/>
            </a:endParaRPr>
          </a:p>
          <a:p>
            <a:pPr>
              <a:lnSpc>
                <a:spcPts val="1425"/>
              </a:lnSpc>
            </a:pPr>
            <a:br>
              <a:rPr lang="en-US" sz="2000" b="0" dirty="0">
                <a:solidFill>
                  <a:srgbClr val="FFFFFF"/>
                </a:solidFill>
                <a:effectLst/>
                <a:latin typeface="Consolas" panose="020B0609020204030204" pitchFamily="49" charset="0"/>
              </a:rPr>
            </a:br>
            <a:endParaRPr lang="en-US" sz="20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78922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4C12-F65E-5EC3-55AF-D64A72906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7606-3763-4A16-8A8B-6B0F3F10DA98}"/>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827CE4D-F872-156C-8BF5-5CFCAA19B09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82E34185-824B-E031-923C-68F4CCB3AEE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11" name="Text Placeholder 2">
            <a:extLst>
              <a:ext uri="{FF2B5EF4-FFF2-40B4-BE49-F238E27FC236}">
                <a16:creationId xmlns:a16="http://schemas.microsoft.com/office/drawing/2014/main" id="{DDAA600A-C5A0-BA64-4A3B-A94E48E566C7}"/>
              </a:ext>
            </a:extLst>
          </p:cNvPr>
          <p:cNvSpPr>
            <a:spLocks noGrp="1"/>
          </p:cNvSpPr>
          <p:nvPr>
            <p:ph type="body" idx="1"/>
          </p:nvPr>
        </p:nvSpPr>
        <p:spPr>
          <a:xfrm>
            <a:off x="831850" y="931974"/>
            <a:ext cx="10285328" cy="4890328"/>
          </a:xfrm>
        </p:spPr>
        <p:txBody>
          <a:bodyPr>
            <a:noAutofit/>
          </a:bodyPr>
          <a:lstStyle/>
          <a:p>
            <a:pPr>
              <a:lnSpc>
                <a:spcPts val="1425"/>
              </a:lnSpc>
            </a:pPr>
            <a:r>
              <a:rPr lang="en-US" sz="1600" b="0" dirty="0">
                <a:solidFill>
                  <a:srgbClr val="7CA668"/>
                </a:solidFill>
                <a:effectLst/>
                <a:latin typeface="Consolas" panose="020B0609020204030204" pitchFamily="49" charset="0"/>
              </a:rPr>
              <a:t># 10)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Pod might need max 256Mi and 2 vCPUs.  The request should be same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pod accordingly</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new pod, which should go to node02, but all other pods from node02 should get evicted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pod, which should get bind to volume of 1G. You need to only create PVC</a:t>
            </a:r>
          </a:p>
          <a:p>
            <a:pPr>
              <a:lnSpc>
                <a:spcPts val="1425"/>
              </a:lnSpc>
            </a:pPr>
            <a:endParaRPr lang="en-US" sz="1600" dirty="0">
              <a:solidFill>
                <a:srgbClr val="7CA668"/>
              </a:solidFill>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13)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Try creating user with your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this user should be able to list, get, create, delete StatefulSet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verify the same</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3341642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4A762-77B5-BDBD-6907-63BCC8948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CB05C-E400-F2CF-C254-0BE6AB4DB04E}"/>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06BB640D-C644-B830-E4FB-4269BE506C5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FEA8CDA0-B60A-D133-92FB-A05F052F8A4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11" name="Text Placeholder 2">
            <a:extLst>
              <a:ext uri="{FF2B5EF4-FFF2-40B4-BE49-F238E27FC236}">
                <a16:creationId xmlns:a16="http://schemas.microsoft.com/office/drawing/2014/main" id="{C025AD00-8FD1-E712-2037-0F8F019F5573}"/>
              </a:ext>
            </a:extLst>
          </p:cNvPr>
          <p:cNvSpPr>
            <a:spLocks noGrp="1"/>
          </p:cNvSpPr>
          <p:nvPr>
            <p:ph type="body" idx="1"/>
          </p:nvPr>
        </p:nvSpPr>
        <p:spPr>
          <a:xfrm>
            <a:off x="831850" y="931974"/>
            <a:ext cx="10285328" cy="1764573"/>
          </a:xfrm>
        </p:spPr>
        <p:txBody>
          <a:bodyPr>
            <a:noAutofit/>
          </a:bodyPr>
          <a:lstStyle/>
          <a:p>
            <a:pPr>
              <a:lnSpc>
                <a:spcPts val="1425"/>
              </a:lnSpc>
            </a:pPr>
            <a:r>
              <a:rPr lang="en-US" sz="1600" b="0" dirty="0">
                <a:solidFill>
                  <a:srgbClr val="7CA668"/>
                </a:solidFill>
                <a:effectLst/>
                <a:latin typeface="Consolas" panose="020B0609020204030204" pitchFamily="49" charset="0"/>
              </a:rPr>
              <a:t># 14)</a:t>
            </a:r>
          </a:p>
          <a:p>
            <a:pPr>
              <a:lnSpc>
                <a:spcPts val="1425"/>
              </a:lnSpc>
            </a:pPr>
            <a:r>
              <a:rPr lang="en-US" sz="1600" b="0" dirty="0">
                <a:solidFill>
                  <a:srgbClr val="7CA668"/>
                </a:solidFill>
                <a:effectLst/>
                <a:latin typeface="Consolas" panose="020B0609020204030204" pitchFamily="49" charset="0"/>
              </a:rPr>
              <a:t># assignment is explained i</a:t>
            </a:r>
            <a:r>
              <a:rPr lang="en-US" sz="1600" dirty="0">
                <a:solidFill>
                  <a:srgbClr val="7CA668"/>
                </a:solidFill>
                <a:latin typeface="Consolas" panose="020B0609020204030204" pitchFamily="49" charset="0"/>
              </a:rPr>
              <a:t>n next slide, but following picture depicts the assignment flow</a:t>
            </a: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 application is configured with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git repo</a:t>
            </a:r>
          </a:p>
          <a:p>
            <a:pPr>
              <a:lnSpc>
                <a:spcPts val="1425"/>
              </a:lnSpc>
            </a:pPr>
            <a:r>
              <a:rPr lang="en-US" sz="1600" dirty="0">
                <a:solidFill>
                  <a:srgbClr val="7CA668"/>
                </a:solidFill>
                <a:latin typeface="Consolas" panose="020B0609020204030204" pitchFamily="49" charset="0"/>
              </a:rPr>
              <a:t># user make changes in </a:t>
            </a:r>
            <a:r>
              <a:rPr lang="en-US" sz="1600" dirty="0" err="1">
                <a:solidFill>
                  <a:srgbClr val="7CA668"/>
                </a:solidFill>
                <a:latin typeface="Consolas" panose="020B0609020204030204" pitchFamily="49" charset="0"/>
              </a:rPr>
              <a:t>arcocd</a:t>
            </a:r>
            <a:r>
              <a:rPr lang="en-US" sz="1600" dirty="0">
                <a:solidFill>
                  <a:srgbClr val="7CA668"/>
                </a:solidFill>
                <a:latin typeface="Consolas" panose="020B0609020204030204" pitchFamily="49" charset="0"/>
              </a:rPr>
              <a:t>-code repo, and that should trigger K8 deployment</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pic>
        <p:nvPicPr>
          <p:cNvPr id="5" name="Picture 4" descr="A diagram of a red line&#10;&#10;Description automatically generated with medium confidence">
            <a:extLst>
              <a:ext uri="{FF2B5EF4-FFF2-40B4-BE49-F238E27FC236}">
                <a16:creationId xmlns:a16="http://schemas.microsoft.com/office/drawing/2014/main" id="{DCAE9718-9C70-1617-CB0A-A4801DCDFDE9}"/>
              </a:ext>
            </a:extLst>
          </p:cNvPr>
          <p:cNvPicPr>
            <a:picLocks noChangeAspect="1"/>
          </p:cNvPicPr>
          <p:nvPr/>
        </p:nvPicPr>
        <p:blipFill>
          <a:blip r:embed="rId3"/>
          <a:stretch>
            <a:fillRect/>
          </a:stretch>
        </p:blipFill>
        <p:spPr>
          <a:xfrm>
            <a:off x="1028311" y="3220926"/>
            <a:ext cx="7429500" cy="2705100"/>
          </a:xfrm>
          <a:prstGeom prst="rect">
            <a:avLst/>
          </a:prstGeom>
        </p:spPr>
      </p:pic>
    </p:spTree>
    <p:extLst>
      <p:ext uri="{BB962C8B-B14F-4D97-AF65-F5344CB8AC3E}">
        <p14:creationId xmlns:p14="http://schemas.microsoft.com/office/powerpoint/2010/main" val="1877814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108D-950B-0493-7CB1-784BF806C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A8F2E-9556-87C5-87A5-ED1F56EAA55C}"/>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9621F21D-672C-C100-7CE5-F3194E504E0D}"/>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6103A454-2C8D-A434-D337-9F6B106D8CC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11" name="Text Placeholder 2">
            <a:extLst>
              <a:ext uri="{FF2B5EF4-FFF2-40B4-BE49-F238E27FC236}">
                <a16:creationId xmlns:a16="http://schemas.microsoft.com/office/drawing/2014/main" id="{06D2D556-D142-76A4-8555-F3684A928231}"/>
              </a:ext>
            </a:extLst>
          </p:cNvPr>
          <p:cNvSpPr>
            <a:spLocks noGrp="1"/>
          </p:cNvSpPr>
          <p:nvPr>
            <p:ph type="body" idx="1"/>
          </p:nvPr>
        </p:nvSpPr>
        <p:spPr>
          <a:xfrm>
            <a:off x="831850" y="931974"/>
            <a:ext cx="10285328" cy="4890328"/>
          </a:xfrm>
        </p:spPr>
        <p:txBody>
          <a:bodyPr>
            <a:noAutofit/>
          </a:bodyPr>
          <a:lstStyle/>
          <a:p>
            <a:pPr>
              <a:lnSpc>
                <a:spcPts val="1425"/>
              </a:lnSpc>
            </a:pPr>
            <a:r>
              <a:rPr lang="en-US" sz="1600" b="0" dirty="0">
                <a:solidFill>
                  <a:srgbClr val="7CA668"/>
                </a:solidFill>
                <a:effectLst/>
                <a:latin typeface="Consolas" panose="020B0609020204030204" pitchFamily="49" charset="0"/>
              </a:rPr>
              <a:t># 14)</a:t>
            </a:r>
          </a:p>
          <a:p>
            <a:pPr>
              <a:lnSpc>
                <a:spcPts val="1425"/>
              </a:lnSpc>
            </a:pPr>
            <a:r>
              <a:rPr lang="en-US" sz="1600" dirty="0">
                <a:solidFill>
                  <a:srgbClr val="7CA668"/>
                </a:solidFill>
                <a:latin typeface="Consolas" panose="020B0609020204030204" pitchFamily="49" charset="0"/>
              </a:rPr>
              <a:t># </a:t>
            </a:r>
            <a:r>
              <a:rPr lang="en-US" sz="1600" dirty="0">
                <a:solidFill>
                  <a:srgbClr val="FF0000"/>
                </a:solidFill>
                <a:latin typeface="Consolas" panose="020B0609020204030204" pitchFamily="49" charset="0"/>
              </a:rPr>
              <a:t>complex assignment, you need to review every file very carefully. Intentional mistakes are incorporated in files. To run application successfully you need to correct those</a:t>
            </a:r>
            <a:endParaRPr lang="en-US" sz="1600" b="0" dirty="0">
              <a:solidFill>
                <a:srgbClr val="FF0000"/>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repository with admin branch</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copy </a:t>
            </a:r>
            <a:r>
              <a:rPr lang="en-US" sz="1600" b="0" dirty="0" err="1">
                <a:solidFill>
                  <a:srgbClr val="7CA668"/>
                </a:solidFill>
                <a:effectLst/>
                <a:latin typeface="Consolas" panose="020B0609020204030204" pitchFamily="49" charset="0"/>
              </a:rPr>
              <a:t>applicationsets</a:t>
            </a:r>
            <a:r>
              <a:rPr lang="en-US" sz="1600" b="0" dirty="0">
                <a:solidFill>
                  <a:srgbClr val="7CA668"/>
                </a:solidFill>
                <a:effectLst/>
                <a:latin typeface="Consolas" panose="020B0609020204030204" pitchFamily="49" charset="0"/>
              </a:rPr>
              <a:t> folder from classroom session of </a:t>
            </a:r>
            <a:r>
              <a:rPr lang="en-US" sz="1600" b="0" dirty="0" err="1">
                <a:solidFill>
                  <a:srgbClr val="7CA668"/>
                </a:solidFill>
                <a:effectLst/>
                <a:latin typeface="Consolas" panose="020B0609020204030204" pitchFamily="49" charset="0"/>
              </a:rPr>
              <a:t>argo</a:t>
            </a:r>
            <a:r>
              <a:rPr lang="en-US" sz="1600" dirty="0" err="1">
                <a:solidFill>
                  <a:srgbClr val="7CA668"/>
                </a:solidFill>
                <a:latin typeface="Consolas" panose="020B0609020204030204" pitchFamily="49" charset="0"/>
              </a:rPr>
              <a:t>cd</a:t>
            </a:r>
            <a:endParaRPr lang="en-US" sz="1600" dirty="0">
              <a:solidFill>
                <a:srgbClr val="7CA668"/>
              </a:solidFill>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 repository with developer branch</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copy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-code-files folder’s content to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 repository</a:t>
            </a:r>
          </a:p>
          <a:p>
            <a:pPr>
              <a:lnSpc>
                <a:spcPts val="1425"/>
              </a:lnSpc>
            </a:pPr>
            <a:r>
              <a:rPr lang="en-US" sz="1600" dirty="0">
                <a:solidFill>
                  <a:srgbClr val="7CA668"/>
                </a:solidFill>
                <a:latin typeface="Consolas" panose="020B0609020204030204" pitchFamily="49" charset="0"/>
              </a:rPr>
              <a:t># run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on 8082 port and over the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 UI, create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application with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repository</a:t>
            </a:r>
          </a:p>
          <a:p>
            <a:pPr>
              <a:lnSpc>
                <a:spcPts val="1425"/>
              </a:lnSpc>
            </a:pPr>
            <a:r>
              <a:rPr lang="en-US" sz="1600" dirty="0">
                <a:solidFill>
                  <a:srgbClr val="7CA668"/>
                </a:solidFill>
                <a:latin typeface="Consolas" panose="020B0609020204030204" pitchFamily="49" charset="0"/>
              </a:rPr>
              <a:t># create project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-learnings and do all required steps to bring up the application</a:t>
            </a:r>
          </a:p>
          <a:p>
            <a:pPr>
              <a:lnSpc>
                <a:spcPts val="1425"/>
              </a:lnSpc>
            </a:pPr>
            <a:r>
              <a:rPr lang="en-US" sz="1600" dirty="0">
                <a:solidFill>
                  <a:srgbClr val="7CA668"/>
                </a:solidFill>
                <a:latin typeface="Consolas" panose="020B0609020204030204" pitchFamily="49" charset="0"/>
              </a:rPr>
              <a:t># now change replicas of nginx deployment in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-code repository and the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application should trigger deployment with changed replicas. Verify the same on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UI (may want to do hard refresh on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 UI)</a:t>
            </a:r>
          </a:p>
          <a:p>
            <a:pPr>
              <a:lnSpc>
                <a:spcPts val="1425"/>
              </a:lnSpc>
            </a:pPr>
            <a:r>
              <a:rPr lang="en-US" sz="1600" dirty="0">
                <a:solidFill>
                  <a:srgbClr val="7CA668"/>
                </a:solidFill>
                <a:latin typeface="Consolas" panose="020B0609020204030204" pitchFamily="49" charset="0"/>
              </a:rPr>
              <a:t># the build_code.sh script got required code to make this happen, you need to use this script. To use this script, review carefully all the files in code provided</a:t>
            </a:r>
          </a:p>
          <a:p>
            <a:pPr>
              <a:lnSpc>
                <a:spcPts val="1425"/>
              </a:lnSpc>
            </a:pP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675308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9803-5159-F7BF-A177-302DFCC20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E4E86-F4FB-F5F8-D9F0-03499FEEE453}"/>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12EFBF33-CA85-29AC-81FF-F1F0E0095A51}"/>
              </a:ext>
            </a:extLst>
          </p:cNvPr>
          <p:cNvSpPr>
            <a:spLocks noGrp="1"/>
          </p:cNvSpPr>
          <p:nvPr>
            <p:ph sz="half" idx="2"/>
          </p:nvPr>
        </p:nvSpPr>
        <p:spPr>
          <a:xfrm>
            <a:off x="2933699" y="2289177"/>
            <a:ext cx="8789871" cy="1997867"/>
          </a:xfrm>
        </p:spPr>
        <p:txBody>
          <a:bodyPr>
            <a:normAutofit/>
          </a:bodyPr>
          <a:lstStyle/>
          <a:p>
            <a:r>
              <a:rPr lang="en-US" dirty="0"/>
              <a:t>Secrets and Config Maps as volumes, Security Context Capabilities</a:t>
            </a:r>
          </a:p>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8751B29A-BA61-2E2F-3739-2C8C8398A41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F9FA102-7147-DC02-BB79-2E27F5BDC7F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182E59EE-31D8-E3E1-2B89-B3EC5FC6C15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Tree>
    <p:extLst>
      <p:ext uri="{BB962C8B-B14F-4D97-AF65-F5344CB8AC3E}">
        <p14:creationId xmlns:p14="http://schemas.microsoft.com/office/powerpoint/2010/main" val="1151635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10977</TotalTime>
  <Words>10875</Words>
  <Application>Microsoft Office PowerPoint</Application>
  <PresentationFormat>Widescreen</PresentationFormat>
  <Paragraphs>1422</Paragraphs>
  <Slides>96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requirements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Pod 2 POD - MONGO communication</vt:lpstr>
      <vt:lpstr>Stateful sets</vt:lpstr>
      <vt:lpstr>Stateful sets</vt:lpstr>
      <vt:lpstr>Headless service</vt:lpstr>
      <vt:lpstr>Horizontal pod autoscaler (HPA)</vt:lpstr>
      <vt:lpstr>Access</vt:lpstr>
      <vt:lpstr>Access</vt:lpstr>
      <vt:lpstr>authentication</vt:lpstr>
      <vt:lpstr>authorization</vt:lpstr>
      <vt:lpstr>Service accounts</vt:lpstr>
      <vt:lpstr>TEST</vt:lpstr>
      <vt:lpstr>TEST</vt:lpstr>
      <vt:lpstr>TEST</vt:lpstr>
      <vt:lpstr>TEST</vt:lpstr>
      <vt:lpstr>TEST</vt:lpstr>
      <vt:lpstr>TEST</vt:lpstr>
      <vt:lpstr>TEST</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1522</cp:revision>
  <dcterms:created xsi:type="dcterms:W3CDTF">2023-03-07T07:35:16Z</dcterms:created>
  <dcterms:modified xsi:type="dcterms:W3CDTF">2024-12-25T12:40:18Z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